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  <p:sldMasterId id="2147483750" r:id="rId2"/>
  </p:sldMasterIdLst>
  <p:notesMasterIdLst>
    <p:notesMasterId r:id="rId16"/>
  </p:notesMasterIdLst>
  <p:sldIdLst>
    <p:sldId id="256" r:id="rId3"/>
    <p:sldId id="257" r:id="rId4"/>
    <p:sldId id="297" r:id="rId5"/>
    <p:sldId id="258" r:id="rId6"/>
    <p:sldId id="398" r:id="rId7"/>
    <p:sldId id="399" r:id="rId8"/>
    <p:sldId id="400" r:id="rId9"/>
    <p:sldId id="409" r:id="rId10"/>
    <p:sldId id="394" r:id="rId11"/>
    <p:sldId id="381" r:id="rId12"/>
    <p:sldId id="410" r:id="rId13"/>
    <p:sldId id="396" r:id="rId14"/>
    <p:sldId id="2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5785" autoAdjust="0"/>
  </p:normalViewPr>
  <p:slideViewPr>
    <p:cSldViewPr snapToGrid="0">
      <p:cViewPr varScale="1">
        <p:scale>
          <a:sx n="109" d="100"/>
          <a:sy n="109" d="100"/>
        </p:scale>
        <p:origin x="6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FE36E-DA3C-4FAE-880D-3597E14BEA28}" type="datetimeFigureOut">
              <a:rPr lang="zh-TW" altLang="en-US" smtClean="0"/>
              <a:t>2023/6/12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E4FF77-9765-4371-87D7-3D59A22868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9565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5330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6641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7720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10318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78141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48664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49920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2023/6/12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0177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2023/6/12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8647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2023/6/12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62304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1568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02479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38491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09040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53028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470168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1355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2023/6/12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05768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2023/6/12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84351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87077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9589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8477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0483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2023/6/12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841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2023/6/12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898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2023/6/12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6142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7480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3839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8A44B9B-DD89-4F58-977F-267E7DBFAB78}" type="datetimeFigureOut">
              <a:rPr lang="zh-TW" altLang="en-US" smtClean="0"/>
              <a:t>2023/6/12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10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8A44B9B-DD89-4F58-977F-267E7DBFAB78}" type="datetimeFigureOut">
              <a:rPr lang="zh-TW" altLang="en-US" smtClean="0"/>
              <a:t>2023/6/12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18490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vis12/deep_learning.git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7C4C25-DBC7-6A1A-BC8C-7F9E520004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RNN_LSTM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12753A5-92C2-7C0E-7DB1-A124814FEF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4513328"/>
            <a:ext cx="9440034" cy="1245788"/>
          </a:xfrm>
        </p:spPr>
        <p:txBody>
          <a:bodyPr>
            <a:normAutofit/>
          </a:bodyPr>
          <a:lstStyle/>
          <a:p>
            <a:r>
              <a:rPr lang="zh-TW" altLang="en-US" sz="1800" dirty="0"/>
              <a:t>組員： </a:t>
            </a:r>
            <a:r>
              <a:rPr lang="en-US" altLang="zh-TW" sz="1800" dirty="0"/>
              <a:t>410401648</a:t>
            </a:r>
            <a:r>
              <a:rPr lang="zh-TW" altLang="en-US" sz="1800" dirty="0"/>
              <a:t> 陳昱斌</a:t>
            </a:r>
            <a:endParaRPr lang="en-US" altLang="zh-TW" sz="1800" dirty="0"/>
          </a:p>
          <a:p>
            <a:r>
              <a:rPr lang="en-US" altLang="zh-TW" sz="1800" dirty="0"/>
              <a:t>	</a:t>
            </a:r>
            <a:r>
              <a:rPr lang="zh-TW" altLang="en-US" sz="1800" dirty="0"/>
              <a:t>     </a:t>
            </a:r>
            <a:r>
              <a:rPr lang="en-US" altLang="zh-TW" sz="1800" dirty="0"/>
              <a:t>409040140</a:t>
            </a:r>
            <a:r>
              <a:rPr lang="zh-TW" altLang="en-US" sz="1800" dirty="0"/>
              <a:t> 羅弘軒</a:t>
            </a:r>
            <a:endParaRPr lang="en-US" altLang="zh-TW" sz="1800" dirty="0"/>
          </a:p>
          <a:p>
            <a:r>
              <a:rPr lang="en-US" altLang="zh-TW" sz="1800" dirty="0"/>
              <a:t>	</a:t>
            </a:r>
            <a:r>
              <a:rPr lang="zh-TW" altLang="en-US" sz="1800" dirty="0"/>
              <a:t>     </a:t>
            </a:r>
            <a:r>
              <a:rPr lang="en-US" altLang="zh-TW" sz="1800" dirty="0"/>
              <a:t>410401686 </a:t>
            </a:r>
            <a:r>
              <a:rPr lang="zh-TW" altLang="en-US" sz="1800" dirty="0"/>
              <a:t>龍健銘</a:t>
            </a:r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3581348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47D85-9DD6-225E-9802-9A44FB7D5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test</a:t>
            </a:r>
            <a:endParaRPr lang="zh-TW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F7B5644-2C15-F03C-9ED0-AB9BA426E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821502"/>
              </p:ext>
            </p:extLst>
          </p:nvPr>
        </p:nvGraphicFramePr>
        <p:xfrm>
          <a:off x="245039" y="1398883"/>
          <a:ext cx="11701922" cy="50364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5559">
                  <a:extLst>
                    <a:ext uri="{9D8B030D-6E8A-4147-A177-3AD203B41FA5}">
                      <a16:colId xmlns:a16="http://schemas.microsoft.com/office/drawing/2014/main" val="2357023086"/>
                    </a:ext>
                  </a:extLst>
                </a:gridCol>
                <a:gridCol w="3305061">
                  <a:extLst>
                    <a:ext uri="{9D8B030D-6E8A-4147-A177-3AD203B41FA5}">
                      <a16:colId xmlns:a16="http://schemas.microsoft.com/office/drawing/2014/main" val="3241853738"/>
                    </a:ext>
                  </a:extLst>
                </a:gridCol>
                <a:gridCol w="3471145">
                  <a:extLst>
                    <a:ext uri="{9D8B030D-6E8A-4147-A177-3AD203B41FA5}">
                      <a16:colId xmlns:a16="http://schemas.microsoft.com/office/drawing/2014/main" val="2348949678"/>
                    </a:ext>
                  </a:extLst>
                </a:gridCol>
                <a:gridCol w="3390157">
                  <a:extLst>
                    <a:ext uri="{9D8B030D-6E8A-4147-A177-3AD203B41FA5}">
                      <a16:colId xmlns:a16="http://schemas.microsoft.com/office/drawing/2014/main" val="3339593839"/>
                    </a:ext>
                  </a:extLst>
                </a:gridCol>
              </a:tblGrid>
              <a:tr h="502535">
                <a:tc>
                  <a:txBody>
                    <a:bodyPr/>
                    <a:lstStyle/>
                    <a:p>
                      <a:endParaRPr lang="zh-TW" altLang="en-US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aseline="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learning_rate</a:t>
                      </a:r>
                      <a:r>
                        <a:rPr lang="en-US" altLang="zh-TW" sz="28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=0.002</a:t>
                      </a:r>
                      <a:endParaRPr lang="zh-TW" altLang="en-US" sz="28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learning_rate=0.005</a:t>
                      </a:r>
                      <a:endParaRPr kumimoji="0" lang="zh-TW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kern="1200" baseline="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learning_rate</a:t>
                      </a:r>
                      <a:r>
                        <a:rPr lang="en-US" altLang="zh-TW" sz="2800" b="1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=0.001</a:t>
                      </a:r>
                      <a:endParaRPr lang="zh-TW" altLang="en-US" sz="2800" b="1" kern="12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002076"/>
                  </a:ext>
                </a:extLst>
              </a:tr>
              <a:tr h="15323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beta=0.95</a:t>
                      </a:r>
                      <a:endParaRPr lang="zh-TW" altLang="en-US" sz="24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baseline="0" dirty="0">
                          <a:solidFill>
                            <a:schemeClr val="bg1"/>
                          </a:solidFill>
                        </a:rPr>
                        <a:t>Loss:0.0024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Loss:0.0083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Loss:0.0105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868521"/>
                  </a:ext>
                </a:extLst>
              </a:tr>
              <a:tr h="153930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beta=0.9</a:t>
                      </a:r>
                      <a:endParaRPr lang="zh-TW" altLang="en-US" sz="24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baseline="0" dirty="0">
                          <a:solidFill>
                            <a:schemeClr val="bg1"/>
                          </a:solidFill>
                        </a:rPr>
                        <a:t>Loss:0.0036</a:t>
                      </a:r>
                      <a:endParaRPr lang="zh-TW" altLang="en-US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Loss:0.0074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Loss:0.0110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695214"/>
                  </a:ext>
                </a:extLst>
              </a:tr>
              <a:tr h="1446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beta=0.97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4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Loss:0.0011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Loss:0.0070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Loss:0.0054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518969"/>
                  </a:ext>
                </a:extLst>
              </a:tr>
            </a:tbl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C8054588-A2ED-61B5-1405-24CC4FC3E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033" y="1942195"/>
            <a:ext cx="1737214" cy="148680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2494971-686E-EB80-6693-6AA23645AC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614"/>
          <a:stretch/>
        </p:blipFill>
        <p:spPr>
          <a:xfrm>
            <a:off x="5222069" y="1942194"/>
            <a:ext cx="1737214" cy="148680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6A1B720-34FD-9661-6E0F-5A52D5375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0200" y="1967706"/>
            <a:ext cx="1737214" cy="143578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32CB351-ABD9-6BB4-8880-D745F5C38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033" y="3471364"/>
            <a:ext cx="1737214" cy="149383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B1229C2-C068-53E7-6971-216CAA15A46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611"/>
          <a:stretch/>
        </p:blipFill>
        <p:spPr>
          <a:xfrm>
            <a:off x="5222070" y="3453697"/>
            <a:ext cx="1737214" cy="152917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4B683B1-76F5-FFC1-1063-DE699D3B97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0200" y="3471364"/>
            <a:ext cx="1737214" cy="14890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E364321-C5FC-2E8B-D88E-60E031B4A37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" r="4157" b="3905"/>
          <a:stretch/>
        </p:blipFill>
        <p:spPr>
          <a:xfrm>
            <a:off x="5239985" y="4982867"/>
            <a:ext cx="1719298" cy="145248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54E4530-8B8D-3361-5783-C2BEF2D38F4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432" r="5687"/>
          <a:stretch/>
        </p:blipFill>
        <p:spPr>
          <a:xfrm>
            <a:off x="8730201" y="4992537"/>
            <a:ext cx="1737214" cy="143578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2A2B488-6E33-9094-AA3C-136674D0916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5688" b="2781"/>
          <a:stretch/>
        </p:blipFill>
        <p:spPr>
          <a:xfrm>
            <a:off x="1847033" y="4982867"/>
            <a:ext cx="1737214" cy="1445451"/>
          </a:xfrm>
          <a:prstGeom prst="rect">
            <a:avLst/>
          </a:prstGeom>
        </p:spPr>
      </p:pic>
      <p:sp>
        <p:nvSpPr>
          <p:cNvPr id="15" name="星形: 五角 14">
            <a:extLst>
              <a:ext uri="{FF2B5EF4-FFF2-40B4-BE49-F238E27FC236}">
                <a16:creationId xmlns:a16="http://schemas.microsoft.com/office/drawing/2014/main" id="{001961FF-1E97-276A-D367-CE9C346335AF}"/>
              </a:ext>
            </a:extLst>
          </p:cNvPr>
          <p:cNvSpPr/>
          <p:nvPr/>
        </p:nvSpPr>
        <p:spPr>
          <a:xfrm>
            <a:off x="4321702" y="5446295"/>
            <a:ext cx="569496" cy="537410"/>
          </a:xfrm>
          <a:prstGeom prst="star5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3578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47D85-9DD6-225E-9802-9A44FB7D5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/>
          <a:lstStyle/>
          <a:p>
            <a:r>
              <a:rPr lang="en-US" altLang="zh-TW" dirty="0"/>
              <a:t>test</a:t>
            </a:r>
            <a:endParaRPr lang="zh-TW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F7B5644-2C15-F03C-9ED0-AB9BA426E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885238"/>
              </p:ext>
            </p:extLst>
          </p:nvPr>
        </p:nvGraphicFramePr>
        <p:xfrm>
          <a:off x="245039" y="748937"/>
          <a:ext cx="11701922" cy="5686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5559">
                  <a:extLst>
                    <a:ext uri="{9D8B030D-6E8A-4147-A177-3AD203B41FA5}">
                      <a16:colId xmlns:a16="http://schemas.microsoft.com/office/drawing/2014/main" val="2357023086"/>
                    </a:ext>
                  </a:extLst>
                </a:gridCol>
                <a:gridCol w="3305061">
                  <a:extLst>
                    <a:ext uri="{9D8B030D-6E8A-4147-A177-3AD203B41FA5}">
                      <a16:colId xmlns:a16="http://schemas.microsoft.com/office/drawing/2014/main" val="3241853738"/>
                    </a:ext>
                  </a:extLst>
                </a:gridCol>
                <a:gridCol w="3471145">
                  <a:extLst>
                    <a:ext uri="{9D8B030D-6E8A-4147-A177-3AD203B41FA5}">
                      <a16:colId xmlns:a16="http://schemas.microsoft.com/office/drawing/2014/main" val="2348949678"/>
                    </a:ext>
                  </a:extLst>
                </a:gridCol>
                <a:gridCol w="3390157">
                  <a:extLst>
                    <a:ext uri="{9D8B030D-6E8A-4147-A177-3AD203B41FA5}">
                      <a16:colId xmlns:a16="http://schemas.microsoft.com/office/drawing/2014/main" val="3339593839"/>
                    </a:ext>
                  </a:extLst>
                </a:gridCol>
              </a:tblGrid>
              <a:tr h="585028">
                <a:tc>
                  <a:txBody>
                    <a:bodyPr/>
                    <a:lstStyle/>
                    <a:p>
                      <a:endParaRPr lang="zh-TW" altLang="en-US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aseline="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learning_rate</a:t>
                      </a:r>
                      <a:r>
                        <a:rPr lang="en-US" altLang="zh-TW" sz="28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=0.002</a:t>
                      </a:r>
                      <a:endParaRPr lang="zh-TW" altLang="en-US" sz="28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kern="1200" baseline="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learning_rate</a:t>
                      </a:r>
                      <a:r>
                        <a:rPr lang="en-US" altLang="zh-TW" sz="2800" b="1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=0.005</a:t>
                      </a:r>
                      <a:endParaRPr lang="zh-TW" altLang="en-US" sz="2800" b="1" kern="12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kern="1200" baseline="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learning_rate</a:t>
                      </a:r>
                      <a:r>
                        <a:rPr lang="en-US" altLang="zh-TW" sz="2800" b="1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=0.001</a:t>
                      </a:r>
                      <a:endParaRPr lang="zh-TW" altLang="en-US" sz="2800" b="1" kern="12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002076"/>
                  </a:ext>
                </a:extLst>
              </a:tr>
              <a:tr h="17300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beta=0.95</a:t>
                      </a:r>
                      <a:endParaRPr lang="zh-TW" altLang="en-US" sz="24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altLang="zh-TW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altLang="zh-TW" sz="1600" baseline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altLang="zh-TW" sz="1600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868521"/>
                  </a:ext>
                </a:extLst>
              </a:tr>
              <a:tr h="17379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beta=0.9</a:t>
                      </a:r>
                      <a:endParaRPr lang="zh-TW" altLang="en-US" sz="24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TW" altLang="en-US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altLang="zh-TW" sz="1600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altLang="zh-TW" sz="1600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695214"/>
                  </a:ext>
                </a:extLst>
              </a:tr>
              <a:tr h="163335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beta=0.97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600" kern="12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600" kern="12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600" kern="12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518969"/>
                  </a:ext>
                </a:extLst>
              </a:tr>
            </a:tbl>
          </a:graphicData>
        </a:graphic>
      </p:graphicFrame>
      <p:pic>
        <p:nvPicPr>
          <p:cNvPr id="4" name="圖片 3">
            <a:extLst>
              <a:ext uri="{FF2B5EF4-FFF2-40B4-BE49-F238E27FC236}">
                <a16:creationId xmlns:a16="http://schemas.microsoft.com/office/drawing/2014/main" id="{1C760708-4BC2-3E57-4B48-E8DF200F6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538" y="3124079"/>
            <a:ext cx="1908123" cy="163498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D5C87E2-2607-7C43-4C73-2A3AD9D59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538" y="3124078"/>
            <a:ext cx="1908123" cy="163498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5D8E2AC-B644-F9B9-14EB-3F6B5F14DD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605" y="3115989"/>
            <a:ext cx="1908123" cy="163498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1945E4B-A59B-9165-714A-BE96D25E5C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538" y="1409961"/>
            <a:ext cx="1908123" cy="163498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20F3D39-F448-A5E2-70C3-95B6FD70F9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537" y="4759065"/>
            <a:ext cx="1908123" cy="1634987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515AEFBA-109A-CD14-F42C-557E96904C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537" y="1409962"/>
            <a:ext cx="1908123" cy="1634986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8BB51CCE-6DD4-1417-B2E4-3A75E448F8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38" y="1409962"/>
            <a:ext cx="1908122" cy="163498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0572BC16-2174-A287-FAA1-FE1AD43713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499" y="4783161"/>
            <a:ext cx="1928200" cy="165219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5965E10-4FF6-D483-96B8-2255EEEA88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00" y="4783158"/>
            <a:ext cx="1908122" cy="163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36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20FEAA-D011-3388-123D-ADDF53ACE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結果討論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E9B32E2-AF9D-9773-7364-8946EB6818D6}"/>
              </a:ext>
            </a:extLst>
          </p:cNvPr>
          <p:cNvSpPr txBox="1"/>
          <p:nvPr/>
        </p:nvSpPr>
        <p:spPr>
          <a:xfrm>
            <a:off x="1133868" y="1887780"/>
            <a:ext cx="398325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defRPr sz="20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1pPr>
          </a:lstStyle>
          <a:p>
            <a:r>
              <a:rPr lang="zh-TW" altLang="en-US" dirty="0"/>
              <a:t>最好的組合為 </a:t>
            </a:r>
            <a:r>
              <a:rPr lang="en-US" altLang="zh-TW" dirty="0" err="1"/>
              <a:t>learning_rate</a:t>
            </a:r>
            <a:r>
              <a:rPr lang="en-US" altLang="zh-TW" dirty="0"/>
              <a:t>=0.002</a:t>
            </a:r>
          </a:p>
          <a:p>
            <a:r>
              <a:rPr lang="en-US" altLang="zh-TW" dirty="0"/>
              <a:t>Beta_1=0.97</a:t>
            </a:r>
          </a:p>
          <a:p>
            <a:r>
              <a:rPr lang="zh-TW" altLang="en-US" dirty="0"/>
              <a:t>的結果</a:t>
            </a:r>
            <a:endParaRPr lang="en-US" altLang="zh-TW" dirty="0"/>
          </a:p>
          <a:p>
            <a:r>
              <a:rPr lang="zh-TW" altLang="en-US" dirty="0"/>
              <a:t>選擇標準為</a:t>
            </a:r>
            <a:r>
              <a:rPr lang="en-US" altLang="zh-TW" dirty="0"/>
              <a:t>loss</a:t>
            </a:r>
            <a:r>
              <a:rPr lang="zh-TW" altLang="en-US" dirty="0"/>
              <a:t>最低並且</a:t>
            </a:r>
            <a:r>
              <a:rPr lang="en-US" altLang="zh-TW" dirty="0"/>
              <a:t>test</a:t>
            </a:r>
            <a:r>
              <a:rPr lang="zh-TW" altLang="en-US" dirty="0"/>
              <a:t>結果用圖形視覺化表示後合理。</a:t>
            </a:r>
            <a:endParaRPr lang="en-US" altLang="zh-TW" dirty="0"/>
          </a:p>
          <a:p>
            <a:endParaRPr lang="en-US" altLang="zh-TW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95B2C19-4B6C-30B5-D562-0F77BA8CC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245" y="1580050"/>
            <a:ext cx="5590316" cy="479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063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00B068-2993-3CB5-92B2-8D60B8B83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hub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15BB3D-E9AD-2A1B-999C-7C0E29578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3221" y="2852317"/>
            <a:ext cx="8745557" cy="1635793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hlinkClick r:id="rId2"/>
              </a:rPr>
              <a:t>https://github.com/Alvis12/deep_learning.git</a:t>
            </a:r>
            <a:endParaRPr lang="en-US" altLang="zh-TW" sz="3200" dirty="0"/>
          </a:p>
          <a:p>
            <a:pPr marL="36900" indent="0">
              <a:buNone/>
            </a:pPr>
            <a:r>
              <a:rPr lang="en-US" altLang="zh-TW" sz="3200"/>
              <a:t>RNN_LSTM</a:t>
            </a:r>
            <a:r>
              <a:rPr lang="en-US" altLang="zh-TW" sz="3200" dirty="0"/>
              <a:t>(</a:t>
            </a:r>
            <a:r>
              <a:rPr lang="zh-TW" altLang="en-US" sz="3200" dirty="0"/>
              <a:t>資料夾</a:t>
            </a:r>
            <a:r>
              <a:rPr lang="en-US" altLang="zh-TW" sz="3200" dirty="0"/>
              <a:t>)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334609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A34D13-E487-3D11-832E-73D325E3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1.Variable definition</a:t>
            </a:r>
            <a:endParaRPr lang="zh-TW" altLang="en-US" dirty="0"/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AA5216F4-E363-21D9-4AD9-A5A796F3A7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3042260"/>
              </p:ext>
            </p:extLst>
          </p:nvPr>
        </p:nvGraphicFramePr>
        <p:xfrm>
          <a:off x="1577130" y="3596779"/>
          <a:ext cx="67375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375">
                  <a:extLst>
                    <a:ext uri="{9D8B030D-6E8A-4147-A177-3AD203B41FA5}">
                      <a16:colId xmlns:a16="http://schemas.microsoft.com/office/drawing/2014/main" val="496547821"/>
                    </a:ext>
                  </a:extLst>
                </a:gridCol>
                <a:gridCol w="1684375">
                  <a:extLst>
                    <a:ext uri="{9D8B030D-6E8A-4147-A177-3AD203B41FA5}">
                      <a16:colId xmlns:a16="http://schemas.microsoft.com/office/drawing/2014/main" val="2251048892"/>
                    </a:ext>
                  </a:extLst>
                </a:gridCol>
                <a:gridCol w="1684375">
                  <a:extLst>
                    <a:ext uri="{9D8B030D-6E8A-4147-A177-3AD203B41FA5}">
                      <a16:colId xmlns:a16="http://schemas.microsoft.com/office/drawing/2014/main" val="4125009562"/>
                    </a:ext>
                  </a:extLst>
                </a:gridCol>
                <a:gridCol w="1684375">
                  <a:extLst>
                    <a:ext uri="{9D8B030D-6E8A-4147-A177-3AD203B41FA5}">
                      <a16:colId xmlns:a16="http://schemas.microsoft.com/office/drawing/2014/main" val="3437793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Variable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Definition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Code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Data type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3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Date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日期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datetime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011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Close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收盤價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Numeric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005423"/>
                  </a:ext>
                </a:extLst>
              </a:tr>
            </a:tbl>
          </a:graphicData>
        </a:graphic>
      </p:graphicFrame>
      <p:pic>
        <p:nvPicPr>
          <p:cNvPr id="4" name="圖片 3">
            <a:extLst>
              <a:ext uri="{FF2B5EF4-FFF2-40B4-BE49-F238E27FC236}">
                <a16:creationId xmlns:a16="http://schemas.microsoft.com/office/drawing/2014/main" id="{8475D9D3-DBEB-A7EA-D67E-70FC8400A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3362" y="1794738"/>
            <a:ext cx="2220105" cy="429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13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A34D13-E487-3D11-832E-73D325E3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1.Variable definition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25084ED-F14C-9B21-27A6-1050E9D52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707" y="1662295"/>
            <a:ext cx="8581613" cy="4707341"/>
          </a:xfrm>
        </p:spPr>
      </p:pic>
    </p:spTree>
    <p:extLst>
      <p:ext uri="{BB962C8B-B14F-4D97-AF65-F5344CB8AC3E}">
        <p14:creationId xmlns:p14="http://schemas.microsoft.com/office/powerpoint/2010/main" val="1735003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9F2840-227B-5A71-E730-B897FB171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 Descriptive statistics</a:t>
            </a:r>
            <a:endParaRPr lang="zh-TW" altLang="en-US" dirty="0"/>
          </a:p>
        </p:txBody>
      </p:sp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BBD5B0A3-C02E-4C4E-AFA6-E54535E3DA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812060"/>
              </p:ext>
            </p:extLst>
          </p:nvPr>
        </p:nvGraphicFramePr>
        <p:xfrm>
          <a:off x="2882231" y="2151063"/>
          <a:ext cx="3414296" cy="3415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611">
                  <a:extLst>
                    <a:ext uri="{9D8B030D-6E8A-4147-A177-3AD203B41FA5}">
                      <a16:colId xmlns:a16="http://schemas.microsoft.com/office/drawing/2014/main" val="3843809160"/>
                    </a:ext>
                  </a:extLst>
                </a:gridCol>
                <a:gridCol w="2165685">
                  <a:extLst>
                    <a:ext uri="{9D8B030D-6E8A-4147-A177-3AD203B41FA5}">
                      <a16:colId xmlns:a16="http://schemas.microsoft.com/office/drawing/2014/main" val="3932559717"/>
                    </a:ext>
                  </a:extLst>
                </a:gridCol>
              </a:tblGrid>
              <a:tr h="379505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名詞解釋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278716"/>
                  </a:ext>
                </a:extLst>
              </a:tr>
              <a:tr h="379505">
                <a:tc>
                  <a:txBody>
                    <a:bodyPr/>
                    <a:lstStyle/>
                    <a:p>
                      <a:r>
                        <a:rPr lang="en-US" altLang="zh-TW" dirty="0"/>
                        <a:t>count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資料筆數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839046"/>
                  </a:ext>
                </a:extLst>
              </a:tr>
              <a:tr h="379505">
                <a:tc>
                  <a:txBody>
                    <a:bodyPr/>
                    <a:lstStyle/>
                    <a:p>
                      <a:r>
                        <a:rPr lang="en-US" altLang="zh-TW" dirty="0"/>
                        <a:t>mean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資料中數值平均數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268127"/>
                  </a:ext>
                </a:extLst>
              </a:tr>
              <a:tr h="379505">
                <a:tc>
                  <a:txBody>
                    <a:bodyPr/>
                    <a:lstStyle/>
                    <a:p>
                      <a:r>
                        <a:rPr lang="en-US" altLang="zh-TW" dirty="0"/>
                        <a:t>std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標準差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698811"/>
                  </a:ext>
                </a:extLst>
              </a:tr>
              <a:tr h="379505">
                <a:tc>
                  <a:txBody>
                    <a:bodyPr/>
                    <a:lstStyle/>
                    <a:p>
                      <a:r>
                        <a:rPr lang="en-US" altLang="zh-TW" dirty="0"/>
                        <a:t>min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最小值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080878"/>
                  </a:ext>
                </a:extLst>
              </a:tr>
              <a:tr h="379505">
                <a:tc>
                  <a:txBody>
                    <a:bodyPr/>
                    <a:lstStyle/>
                    <a:p>
                      <a:r>
                        <a:rPr lang="en-US" altLang="zh-TW" dirty="0"/>
                        <a:t>25%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第一四分位數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71983"/>
                  </a:ext>
                </a:extLst>
              </a:tr>
              <a:tr h="379505">
                <a:tc>
                  <a:txBody>
                    <a:bodyPr/>
                    <a:lstStyle/>
                    <a:p>
                      <a:r>
                        <a:rPr lang="en-US" altLang="zh-TW" dirty="0"/>
                        <a:t>50%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第二四分位數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19878"/>
                  </a:ext>
                </a:extLst>
              </a:tr>
              <a:tr h="379505">
                <a:tc>
                  <a:txBody>
                    <a:bodyPr/>
                    <a:lstStyle/>
                    <a:p>
                      <a:r>
                        <a:rPr lang="en-US" altLang="zh-TW" dirty="0"/>
                        <a:t>75%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第三四分位數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961060"/>
                  </a:ext>
                </a:extLst>
              </a:tr>
              <a:tr h="379505">
                <a:tc>
                  <a:txBody>
                    <a:bodyPr/>
                    <a:lstStyle/>
                    <a:p>
                      <a:r>
                        <a:rPr lang="en-US" altLang="zh-TW" dirty="0"/>
                        <a:t>max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最大值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42692"/>
                  </a:ext>
                </a:extLst>
              </a:tr>
            </a:tbl>
          </a:graphicData>
        </a:graphic>
      </p:graphicFrame>
      <p:pic>
        <p:nvPicPr>
          <p:cNvPr id="4" name="圖片 3">
            <a:extLst>
              <a:ext uri="{FF2B5EF4-FFF2-40B4-BE49-F238E27FC236}">
                <a16:creationId xmlns:a16="http://schemas.microsoft.com/office/drawing/2014/main" id="{2C77EE77-E88A-F972-FCCD-25E4A502A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481" y="2001370"/>
            <a:ext cx="1878180" cy="371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47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077FE7-D821-C82C-1152-A6613625B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3.Data preprocessing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8EC4156-B83D-96EE-A736-442782E9D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508" y="3001416"/>
            <a:ext cx="3839111" cy="1286054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3810254A-2CE6-A91A-FE8C-956B285DF02F}"/>
              </a:ext>
            </a:extLst>
          </p:cNvPr>
          <p:cNvSpPr txBox="1"/>
          <p:nvPr/>
        </p:nvSpPr>
        <p:spPr>
          <a:xfrm>
            <a:off x="6335529" y="3429000"/>
            <a:ext cx="47298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將資料</a:t>
            </a:r>
            <a:r>
              <a:rPr lang="en-US" altLang="zh-TW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80%</a:t>
            </a:r>
            <a:r>
              <a:rPr lang="zh-TW" altLang="en-US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、</a:t>
            </a:r>
            <a:r>
              <a:rPr lang="en-US" altLang="zh-TW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20%</a:t>
            </a:r>
            <a:r>
              <a:rPr lang="zh-TW" altLang="en-US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分開</a:t>
            </a:r>
          </a:p>
        </p:txBody>
      </p:sp>
    </p:spTree>
    <p:extLst>
      <p:ext uri="{BB962C8B-B14F-4D97-AF65-F5344CB8AC3E}">
        <p14:creationId xmlns:p14="http://schemas.microsoft.com/office/powerpoint/2010/main" val="2995022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077FE7-D821-C82C-1152-A6613625B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24375"/>
            <a:ext cx="10353762" cy="970450"/>
          </a:xfrm>
        </p:spPr>
        <p:txBody>
          <a:bodyPr/>
          <a:lstStyle/>
          <a:p>
            <a:r>
              <a:rPr lang="en-US" altLang="zh-TW" dirty="0"/>
              <a:t>3.Data preprocessing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FCA3AD6-D873-DE1C-2F48-307C404F3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56" y="1033865"/>
            <a:ext cx="5815449" cy="5570492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36F7B145-BFFB-5E66-FDDE-3E2C335FB55E}"/>
              </a:ext>
            </a:extLst>
          </p:cNvPr>
          <p:cNvSpPr txBox="1"/>
          <p:nvPr/>
        </p:nvSpPr>
        <p:spPr>
          <a:xfrm>
            <a:off x="6953838" y="3213556"/>
            <a:ext cx="30000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用前</a:t>
            </a:r>
            <a:r>
              <a:rPr lang="en-US" altLang="zh-TW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5</a:t>
            </a:r>
            <a:r>
              <a:rPr lang="zh-TW" altLang="en-US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筆資料預測第</a:t>
            </a:r>
            <a:r>
              <a:rPr lang="en-US" altLang="zh-TW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6</a:t>
            </a:r>
            <a:r>
              <a:rPr lang="zh-TW" altLang="en-US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筆</a:t>
            </a:r>
          </a:p>
        </p:txBody>
      </p:sp>
    </p:spTree>
    <p:extLst>
      <p:ext uri="{BB962C8B-B14F-4D97-AF65-F5344CB8AC3E}">
        <p14:creationId xmlns:p14="http://schemas.microsoft.com/office/powerpoint/2010/main" val="2298652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077FE7-D821-C82C-1152-A6613625B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24375"/>
            <a:ext cx="10353762" cy="970450"/>
          </a:xfrm>
        </p:spPr>
        <p:txBody>
          <a:bodyPr/>
          <a:lstStyle/>
          <a:p>
            <a:r>
              <a:rPr lang="en-US" altLang="zh-TW" dirty="0"/>
              <a:t>3.Data preprocessing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FCA3AD6-D873-DE1C-2F48-307C404F3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56" y="1033865"/>
            <a:ext cx="5815449" cy="5570492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36F7B145-BFFB-5E66-FDDE-3E2C335FB55E}"/>
              </a:ext>
            </a:extLst>
          </p:cNvPr>
          <p:cNvSpPr txBox="1"/>
          <p:nvPr/>
        </p:nvSpPr>
        <p:spPr>
          <a:xfrm>
            <a:off x="6953838" y="3213556"/>
            <a:ext cx="30000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用前</a:t>
            </a:r>
            <a:r>
              <a:rPr lang="en-US" altLang="zh-TW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5</a:t>
            </a:r>
            <a:r>
              <a:rPr lang="zh-TW" altLang="en-US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筆資料預測第</a:t>
            </a:r>
            <a:r>
              <a:rPr lang="en-US" altLang="zh-TW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6</a:t>
            </a:r>
            <a:r>
              <a:rPr lang="zh-TW" altLang="en-US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筆</a:t>
            </a:r>
          </a:p>
        </p:txBody>
      </p:sp>
    </p:spTree>
    <p:extLst>
      <p:ext uri="{BB962C8B-B14F-4D97-AF65-F5344CB8AC3E}">
        <p14:creationId xmlns:p14="http://schemas.microsoft.com/office/powerpoint/2010/main" val="3953696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E8317D-F65C-22FF-FFA4-E4D46C4B7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783" y="787804"/>
            <a:ext cx="10353762" cy="970450"/>
          </a:xfrm>
        </p:spPr>
        <p:txBody>
          <a:bodyPr/>
          <a:lstStyle/>
          <a:p>
            <a:r>
              <a:rPr lang="zh-TW" altLang="en-US" dirty="0"/>
              <a:t>原始超參數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78F9C11-F0B0-0321-3314-A47EBD1A2849}"/>
              </a:ext>
            </a:extLst>
          </p:cNvPr>
          <p:cNvSpPr txBox="1"/>
          <p:nvPr/>
        </p:nvSpPr>
        <p:spPr>
          <a:xfrm>
            <a:off x="717783" y="2559531"/>
            <a:ext cx="1035376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900" algn="ctr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activation='</a:t>
            </a:r>
            <a:r>
              <a:rPr lang="en-US" altLang="zh-TW" sz="20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relu</a:t>
            </a:r>
            <a:r>
              <a:rPr lang="en-US" altLang="zh-TW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’, Dropout(0.2)</a:t>
            </a:r>
          </a:p>
          <a:p>
            <a:pPr marL="36900" algn="ctr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epochs = 100, </a:t>
            </a:r>
            <a:r>
              <a:rPr lang="en-US" altLang="zh-TW" sz="20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batch_size</a:t>
            </a:r>
            <a:r>
              <a:rPr lang="en-US" altLang="zh-TW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= 32</a:t>
            </a:r>
          </a:p>
          <a:p>
            <a:pPr marL="36900" algn="ctr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zh-TW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改變</a:t>
            </a:r>
            <a:r>
              <a:rPr lang="en-US" altLang="zh-TW" sz="20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learning_rate</a:t>
            </a:r>
            <a:r>
              <a:rPr lang="en-US" altLang="zh-TW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=xxx,beta_1=xxx</a:t>
            </a:r>
          </a:p>
        </p:txBody>
      </p:sp>
    </p:spTree>
    <p:extLst>
      <p:ext uri="{BB962C8B-B14F-4D97-AF65-F5344CB8AC3E}">
        <p14:creationId xmlns:p14="http://schemas.microsoft.com/office/powerpoint/2010/main" val="862056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47D85-9DD6-225E-9802-9A44FB7D5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/>
          <a:lstStyle/>
          <a:p>
            <a:r>
              <a:rPr lang="en-US" altLang="zh-TW" dirty="0"/>
              <a:t>MSE</a:t>
            </a:r>
            <a:endParaRPr lang="zh-TW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F7B5644-2C15-F03C-9ED0-AB9BA426E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34407"/>
              </p:ext>
            </p:extLst>
          </p:nvPr>
        </p:nvGraphicFramePr>
        <p:xfrm>
          <a:off x="245039" y="748937"/>
          <a:ext cx="11701922" cy="5686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5559">
                  <a:extLst>
                    <a:ext uri="{9D8B030D-6E8A-4147-A177-3AD203B41FA5}">
                      <a16:colId xmlns:a16="http://schemas.microsoft.com/office/drawing/2014/main" val="2357023086"/>
                    </a:ext>
                  </a:extLst>
                </a:gridCol>
                <a:gridCol w="3305061">
                  <a:extLst>
                    <a:ext uri="{9D8B030D-6E8A-4147-A177-3AD203B41FA5}">
                      <a16:colId xmlns:a16="http://schemas.microsoft.com/office/drawing/2014/main" val="3241853738"/>
                    </a:ext>
                  </a:extLst>
                </a:gridCol>
                <a:gridCol w="3471145">
                  <a:extLst>
                    <a:ext uri="{9D8B030D-6E8A-4147-A177-3AD203B41FA5}">
                      <a16:colId xmlns:a16="http://schemas.microsoft.com/office/drawing/2014/main" val="2348949678"/>
                    </a:ext>
                  </a:extLst>
                </a:gridCol>
                <a:gridCol w="3390157">
                  <a:extLst>
                    <a:ext uri="{9D8B030D-6E8A-4147-A177-3AD203B41FA5}">
                      <a16:colId xmlns:a16="http://schemas.microsoft.com/office/drawing/2014/main" val="3339593839"/>
                    </a:ext>
                  </a:extLst>
                </a:gridCol>
              </a:tblGrid>
              <a:tr h="585028">
                <a:tc>
                  <a:txBody>
                    <a:bodyPr/>
                    <a:lstStyle/>
                    <a:p>
                      <a:endParaRPr lang="zh-TW" altLang="en-US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aseline="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learning_rate</a:t>
                      </a:r>
                      <a:r>
                        <a:rPr lang="en-US" altLang="zh-TW" sz="28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=0.002</a:t>
                      </a:r>
                      <a:endParaRPr lang="zh-TW" altLang="en-US" sz="28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kern="1200" baseline="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learning_rate</a:t>
                      </a:r>
                      <a:r>
                        <a:rPr lang="en-US" altLang="zh-TW" sz="2800" b="1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=0.005</a:t>
                      </a:r>
                      <a:endParaRPr lang="zh-TW" altLang="en-US" sz="2800" b="1" kern="12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kern="1200" baseline="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learning_rate</a:t>
                      </a:r>
                      <a:r>
                        <a:rPr lang="en-US" altLang="zh-TW" sz="2800" b="1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=0.001</a:t>
                      </a:r>
                      <a:endParaRPr lang="zh-TW" altLang="en-US" sz="2800" b="1" kern="12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002076"/>
                  </a:ext>
                </a:extLst>
              </a:tr>
              <a:tr h="17300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beta=0.95</a:t>
                      </a:r>
                      <a:endParaRPr lang="zh-TW" altLang="en-US" sz="24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altLang="zh-TW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altLang="zh-TW" sz="1600" baseline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altLang="zh-TW" sz="1600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868521"/>
                  </a:ext>
                </a:extLst>
              </a:tr>
              <a:tr h="17379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beta=0.9</a:t>
                      </a:r>
                      <a:endParaRPr lang="zh-TW" altLang="en-US" sz="24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TW" altLang="en-US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altLang="zh-TW" sz="1600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altLang="zh-TW" sz="1600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695214"/>
                  </a:ext>
                </a:extLst>
              </a:tr>
              <a:tr h="163335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beta=0.97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600" kern="12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600" kern="12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600" kern="12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518969"/>
                  </a:ext>
                </a:extLst>
              </a:tr>
            </a:tbl>
          </a:graphicData>
        </a:graphic>
      </p:graphicFrame>
      <p:pic>
        <p:nvPicPr>
          <p:cNvPr id="4" name="圖片 3">
            <a:extLst>
              <a:ext uri="{FF2B5EF4-FFF2-40B4-BE49-F238E27FC236}">
                <a16:creationId xmlns:a16="http://schemas.microsoft.com/office/drawing/2014/main" id="{082BCFD7-6AA0-8229-E2C1-37B459DB3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764" y="3113273"/>
            <a:ext cx="1919117" cy="162839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F542AAE-B50B-5AE4-6EDD-0DE8257EA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295" y="3095010"/>
            <a:ext cx="1932746" cy="165439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AF0B398-2AB4-601C-DDDB-AC61EF68D8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029" y="3087281"/>
            <a:ext cx="1932746" cy="165439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BC47DEB-18B7-2B05-B769-A840CE4AC9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132" y="1337611"/>
            <a:ext cx="1949749" cy="165439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989F3193-D552-E97C-C2FC-7C4716D1B4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023" y="4789012"/>
            <a:ext cx="1958858" cy="1662119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8B4023DF-DC60-05A5-3CA4-C59833AA54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295" y="1337611"/>
            <a:ext cx="1930930" cy="1652836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76432269-98A2-FADC-3B5B-A7CB29C663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805" y="1336057"/>
            <a:ext cx="1932746" cy="165439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C02D797F-49C0-26F4-AF38-5367A03C12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213" y="4761316"/>
            <a:ext cx="1932746" cy="1654390"/>
          </a:xfrm>
          <a:prstGeom prst="rect">
            <a:avLst/>
          </a:prstGeom>
        </p:spPr>
      </p:pic>
      <p:sp>
        <p:nvSpPr>
          <p:cNvPr id="31" name="星形: 五角 30">
            <a:extLst>
              <a:ext uri="{FF2B5EF4-FFF2-40B4-BE49-F238E27FC236}">
                <a16:creationId xmlns:a16="http://schemas.microsoft.com/office/drawing/2014/main" id="{213F29E7-63D5-4C4B-9CD7-8E6D0B8C2766}"/>
              </a:ext>
            </a:extLst>
          </p:cNvPr>
          <p:cNvSpPr/>
          <p:nvPr/>
        </p:nvSpPr>
        <p:spPr>
          <a:xfrm>
            <a:off x="4329517" y="5419918"/>
            <a:ext cx="569496" cy="537410"/>
          </a:xfrm>
          <a:prstGeom prst="star5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2EE06D8-50FC-869F-F8CC-C12A908383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956" y="4782516"/>
            <a:ext cx="1930929" cy="165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50087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石板">
  <a:themeElements>
    <a:clrScheme name="石板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石板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石板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TM02900720[[fn=要素]]</Template>
  <TotalTime>1434</TotalTime>
  <Words>298</Words>
  <Application>Microsoft Office PowerPoint</Application>
  <PresentationFormat>寬螢幕</PresentationFormat>
  <Paragraphs>82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13</vt:i4>
      </vt:variant>
    </vt:vector>
  </HeadingPairs>
  <TitlesOfParts>
    <vt:vector size="21" baseType="lpstr">
      <vt:lpstr>Söhne</vt:lpstr>
      <vt:lpstr>Calibri</vt:lpstr>
      <vt:lpstr>Calibri Light</vt:lpstr>
      <vt:lpstr>Calisto MT</vt:lpstr>
      <vt:lpstr>Times New Roman</vt:lpstr>
      <vt:lpstr>Wingdings 2</vt:lpstr>
      <vt:lpstr>HDOfficeLightV0</vt:lpstr>
      <vt:lpstr>石板</vt:lpstr>
      <vt:lpstr>RNN_LSTM</vt:lpstr>
      <vt:lpstr>1.Variable definition</vt:lpstr>
      <vt:lpstr>1.Variable definition</vt:lpstr>
      <vt:lpstr>2. Descriptive statistics</vt:lpstr>
      <vt:lpstr>3.Data preprocessing</vt:lpstr>
      <vt:lpstr>3.Data preprocessing</vt:lpstr>
      <vt:lpstr>3.Data preprocessing</vt:lpstr>
      <vt:lpstr>原始超參數</vt:lpstr>
      <vt:lpstr>MSE</vt:lpstr>
      <vt:lpstr>test</vt:lpstr>
      <vt:lpstr>test</vt:lpstr>
      <vt:lpstr>結果討論</vt:lpstr>
      <vt:lpstr>Git 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深度學習個人作業</dc:title>
  <dc:creator>昱斌 陳</dc:creator>
  <cp:lastModifiedBy>昱斌 陳</cp:lastModifiedBy>
  <cp:revision>104</cp:revision>
  <dcterms:created xsi:type="dcterms:W3CDTF">2023-04-30T10:16:10Z</dcterms:created>
  <dcterms:modified xsi:type="dcterms:W3CDTF">2023-06-12T06:58:32Z</dcterms:modified>
</cp:coreProperties>
</file>